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032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25" d="100"/>
          <a:sy n="25" d="100"/>
        </p:scale>
        <p:origin x="235" y="-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7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8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0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4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2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4192-985C-4215-A742-DF66CBF5CA4A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4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burn college of engineering logo">
            <a:extLst>
              <a:ext uri="{FF2B5EF4-FFF2-40B4-BE49-F238E27FC236}">
                <a16:creationId xmlns:a16="http://schemas.microsoft.com/office/drawing/2014/main" id="{4EECF255-1F6E-4FF5-BAD3-E0B76B506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6"/>
          <a:stretch/>
        </p:blipFill>
        <p:spPr bwMode="auto">
          <a:xfrm>
            <a:off x="594361" y="510542"/>
            <a:ext cx="11384280" cy="302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34F32-E4D4-4EDB-8600-71954244F2B2}"/>
              </a:ext>
            </a:extLst>
          </p:cNvPr>
          <p:cNvSpPr/>
          <p:nvPr/>
        </p:nvSpPr>
        <p:spPr>
          <a:xfrm>
            <a:off x="822960" y="5860367"/>
            <a:ext cx="42245280" cy="237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ogo-2_blue-background.png">
            <a:extLst>
              <a:ext uri="{FF2B5EF4-FFF2-40B4-BE49-F238E27FC236}">
                <a16:creationId xmlns:a16="http://schemas.microsoft.com/office/drawing/2014/main" id="{F42AD9B8-DF38-43DA-BA14-07AF37630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7" b="94563" l="3750" r="99188">
                        <a14:foregroundMark x1="45375" y1="46214" x2="47625" y2="20194"/>
                        <a14:foregroundMark x1="33500" y1="38835" x2="35750" y2="22330"/>
                        <a14:foregroundMark x1="35750" y1="22330" x2="35313" y2="20194"/>
                        <a14:foregroundMark x1="10313" y1="5631" x2="6375" y2="19806"/>
                        <a14:foregroundMark x1="6375" y1="19806" x2="4938" y2="29709"/>
                        <a14:foregroundMark x1="5750" y1="29709" x2="11313" y2="33981"/>
                        <a14:foregroundMark x1="11313" y1="33981" x2="15250" y2="45825"/>
                        <a14:foregroundMark x1="15250" y1="45825" x2="14313" y2="61553"/>
                        <a14:foregroundMark x1="14313" y1="61553" x2="8438" y2="71262"/>
                        <a14:foregroundMark x1="8438" y1="71262" x2="3813" y2="65631"/>
                        <a14:foregroundMark x1="3813" y1="65631" x2="3750" y2="62913"/>
                        <a14:foregroundMark x1="50813" y1="9320" x2="48813" y2="7767"/>
                        <a14:foregroundMark x1="65625" y1="8932" x2="74375" y2="8155"/>
                        <a14:foregroundMark x1="74375" y1="8155" x2="76938" y2="10680"/>
                        <a14:foregroundMark x1="87625" y1="18058" x2="87188" y2="56699"/>
                        <a14:foregroundMark x1="87188" y1="56699" x2="87625" y2="60000"/>
                        <a14:foregroundMark x1="87625" y1="60000" x2="87625" y2="60000"/>
                        <a14:foregroundMark x1="96250" y1="66019" x2="99188" y2="63689"/>
                        <a14:foregroundMark x1="32125" y1="11068" x2="26937" y2="11068"/>
                        <a14:foregroundMark x1="26937" y1="11068" x2="24313" y2="42913"/>
                        <a14:foregroundMark x1="24313" y1="42913" x2="24438" y2="66019"/>
                        <a14:foregroundMark x1="2313" y1="86019" x2="30375" y2="97282"/>
                        <a14:foregroundMark x1="30375" y1="97282" x2="35875" y2="94563"/>
                        <a14:foregroundMark x1="35875" y1="94563" x2="38063" y2="79806"/>
                        <a14:foregroundMark x1="38063" y1="79806" x2="25000" y2="89709"/>
                        <a14:foregroundMark x1="25000" y1="89709" x2="20188" y2="84660"/>
                        <a14:foregroundMark x1="20188" y1="84660" x2="18438" y2="87184"/>
                        <a14:backgroundMark x1="18250" y1="76117" x2="19875" y2="30097"/>
                        <a14:backgroundMark x1="36688" y1="69126" x2="37188" y2="53981"/>
                        <a14:backgroundMark x1="37188" y1="53981" x2="39313" y2="39612"/>
                        <a14:backgroundMark x1="39313" y1="39612" x2="40563" y2="35146"/>
                        <a14:backgroundMark x1="40563" y1="35146" x2="40563" y2="35146"/>
                        <a14:backgroundMark x1="59062" y1="31650" x2="59313" y2="8932"/>
                        <a14:backgroundMark x1="81188" y1="49515" x2="81938" y2="11068"/>
                        <a14:backgroundMark x1="81938" y1="11068" x2="82938" y2="3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190" y="510542"/>
            <a:ext cx="9713923" cy="3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7E1A5-643B-4E16-810A-916D0862A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0" y="589833"/>
            <a:ext cx="21214080" cy="3528058"/>
          </a:xfrm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Eras Light ITC" panose="020B0402030504020804" pitchFamily="34" charset="0"/>
              </a:rPr>
              <a:t>IEEE SoutheastCon 2019 </a:t>
            </a:r>
            <a:br>
              <a:rPr lang="en-US" sz="11500" b="1" dirty="0">
                <a:solidFill>
                  <a:schemeClr val="bg1"/>
                </a:solidFill>
                <a:latin typeface="Eras Light ITC" panose="020B0402030504020804" pitchFamily="34" charset="0"/>
              </a:rPr>
            </a:br>
            <a:r>
              <a:rPr lang="en-US" sz="11500" b="1" dirty="0">
                <a:solidFill>
                  <a:schemeClr val="bg1"/>
                </a:solidFill>
                <a:latin typeface="Eras Light ITC" panose="020B0402030504020804" pitchFamily="34" charset="0"/>
              </a:rPr>
              <a:t>Hardware Competition Team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59CA28-36F7-46E2-9FCE-2F8E3CC4B3DF}"/>
              </a:ext>
            </a:extLst>
          </p:cNvPr>
          <p:cNvSpPr txBox="1">
            <a:spLocks/>
          </p:cNvSpPr>
          <p:nvPr/>
        </p:nvSpPr>
        <p:spPr>
          <a:xfrm>
            <a:off x="822960" y="6351186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Objective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ADA00-8C2C-4486-8A43-1BB8E44E6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092" y="11670201"/>
            <a:ext cx="6417947" cy="638101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7B5B472-99E9-421C-8B75-B001D6AB5FAA}"/>
              </a:ext>
            </a:extLst>
          </p:cNvPr>
          <p:cNvSpPr txBox="1">
            <a:spLocks/>
          </p:cNvSpPr>
          <p:nvPr/>
        </p:nvSpPr>
        <p:spPr>
          <a:xfrm>
            <a:off x="1012831" y="7589520"/>
            <a:ext cx="11428799" cy="40654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Construct autonomous mobile robot to compete in 3 minute round</a:t>
            </a: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Scoring Criteria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5 points for leaving home base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10 points for returning to home base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25 points for raising flag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Up to 15 points per debris move to colored corner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5 points per revolution around center</a:t>
            </a:r>
          </a:p>
        </p:txBody>
      </p:sp>
      <p:pic>
        <p:nvPicPr>
          <p:cNvPr id="1030" name="Picture 6" descr="https://lh3.googleusercontent.com/G0PnbAZfNDbRDRTbvNi5ofYhRWy4Th0wXyCNyCXPE66yzJQPrniiDzt4cNOcPsSGgO4OA6uG1a01m-BS-MyfY11sQbdk1U9R0XqqN1vr2TtwPJD0XnhNlKJldph_GytKoVSzBNJ8CS9GGdvRJ2sGPYj7yYxkiL5BgSNEk5w1CAiPF3PLPtqN6oCm_grNhTIVSOKUWm6JFy8OwzE4qTBpqO8GmsGW6xJLjCs7AyVw98Sn6t83lp1nasoGIHgCizhJcR9vzMac-MMYg7CHuKKilrqi1Xbvam1awYgi71rsfFpNcKTx7LcDyTM_ca1C-AFY6_CAv07VK_a8sLgqJs20JgeK2RSJVq_KvO8uYaDcE6xSUI1ekXckcu7VeMEtX0n4JLYDnBeSexPRSt2NYt4r2e8P9j8fr9eWeEGQKb97J982Oa7ALpnUcak5kpkGTUeP8jUJLoxnFL4GHDyLgeSpCNe623-dFcq96Y_7XBmjwXjFjbxBLu4QycAmePtZSdRN0s8Mhklp84BY91Vd4-lXPkmxlK-sb09aueeCNDwl3TjnNU87b8NjaS378hy2ra4D5dS1BhhfUQL14aMIJU0-9iPshjB0G3hBG0nzX3PWbYfAc2wIWrC9IwAxh9qY8g3tkcxDJe2qgbUcAxo1MFD5u_fVXW0tt4Dy=w1219-h915-no">
            <a:extLst>
              <a:ext uri="{FF2B5EF4-FFF2-40B4-BE49-F238E27FC236}">
                <a16:creationId xmlns:a16="http://schemas.microsoft.com/office/drawing/2014/main" id="{2B7FF1B8-5CD9-4B52-8E72-F76D8BB79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r="17050"/>
          <a:stretch/>
        </p:blipFill>
        <p:spPr bwMode="auto">
          <a:xfrm>
            <a:off x="1144084" y="22706408"/>
            <a:ext cx="4479829" cy="52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JJnwNK9_Z5UyJ7xP4b7EV00OX2GKSmaCA7MLmddFgLj3BD94TIyqNAZW133n9UFmKGtYKmLdbYxlNJHWpiU0z6XSpXgiaUe7772OIRvGOw3nDr9Wu23bS-U0TI922U8kfXqHBivJiklWft5TZPPOMLQxKXOAdfNnnZZ89vvbSooSgxI6xroOgl41mC7h9tTqzju2kDLbRJtT74U9pQg2ncB1uj_fLkwamOixeiNDBmBRCHe2yiquWwOYBnpCChHG9QGbISEiJjFBeSZz50UiDSzboM7HhtlA9nkYioemMh3HM5_txXxUV69PcT9XEzPMq9TNlwUdwgq21b8WJqU6Z7x59rcNLxtE3HI8Hb_rCsyiWHS8eO0j6CwCS8LPLNliDgey_rKekQC-QEcoOJkhjnYZkTSNHZGY1WRhsBvYeBuu5ZjeK_P7bll4vT_kfjSd4PaygZmZRMgeLdeEby6RKKXvOwtzuYWAtZzkD9Lagv3sES2NhPvJNFioHru3RVCpuBOcH_9edKa5dwXndayJXgHdFckvnByrydIEzkXrym_7PR98V3Odf8WK9RKjyBfpW7jzJXVWVekE72Mg7c9ME6G3pFCkk25goWidkZAyaMuN_9rIhuzzun8K2uutuk6d1i9DUyPG8pmy07vs_c_lyGLy81pZo-5N=w1295-h914-no">
            <a:extLst>
              <a:ext uri="{FF2B5EF4-FFF2-40B4-BE49-F238E27FC236}">
                <a16:creationId xmlns:a16="http://schemas.microsoft.com/office/drawing/2014/main" id="{B1DB26D0-6AFF-40B6-99C1-1FE2D2E7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9865" y="23703930"/>
            <a:ext cx="11500999" cy="81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079A5E9-476B-4990-AE3A-5F3AC1F3D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25" y="24287323"/>
            <a:ext cx="12746669" cy="8035943"/>
          </a:xfrm>
          <a:prstGeom prst="rect">
            <a:avLst/>
          </a:prstGeom>
        </p:spPr>
      </p:pic>
      <p:pic>
        <p:nvPicPr>
          <p:cNvPr id="15" name="Picture 14" descr="A desk with a computer&#10;&#10;Description automatically generated">
            <a:extLst>
              <a:ext uri="{FF2B5EF4-FFF2-40B4-BE49-F238E27FC236}">
                <a16:creationId xmlns:a16="http://schemas.microsoft.com/office/drawing/2014/main" id="{CACB30C7-0F2C-4AA0-84BE-2B3F3A424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037" y="6848542"/>
            <a:ext cx="6112076" cy="814943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65DA511-D498-44A4-BBCA-C3B1C613C560}"/>
              </a:ext>
            </a:extLst>
          </p:cNvPr>
          <p:cNvSpPr txBox="1">
            <a:spLocks/>
          </p:cNvSpPr>
          <p:nvPr/>
        </p:nvSpPr>
        <p:spPr>
          <a:xfrm>
            <a:off x="636226" y="17932322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Mechanical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0AA65B5-6A8C-4157-9EBC-1D9556D6B286}"/>
              </a:ext>
            </a:extLst>
          </p:cNvPr>
          <p:cNvSpPr txBox="1">
            <a:spLocks/>
          </p:cNvSpPr>
          <p:nvPr/>
        </p:nvSpPr>
        <p:spPr>
          <a:xfrm>
            <a:off x="14189504" y="6416713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Electrical Hardware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3267B1-C7B3-4C49-A036-7A4A0664B460}"/>
              </a:ext>
            </a:extLst>
          </p:cNvPr>
          <p:cNvSpPr txBox="1">
            <a:spLocks/>
          </p:cNvSpPr>
          <p:nvPr/>
        </p:nvSpPr>
        <p:spPr>
          <a:xfrm>
            <a:off x="28276561" y="6395219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Localization: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6E35C1B-DB80-4D3C-98C2-0507E5A31626}"/>
              </a:ext>
            </a:extLst>
          </p:cNvPr>
          <p:cNvSpPr txBox="1">
            <a:spLocks/>
          </p:cNvSpPr>
          <p:nvPr/>
        </p:nvSpPr>
        <p:spPr>
          <a:xfrm>
            <a:off x="28451563" y="15870944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Object Detection: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6495506-28A6-430E-9A8B-7B0A12189F3C}"/>
              </a:ext>
            </a:extLst>
          </p:cNvPr>
          <p:cNvSpPr txBox="1">
            <a:spLocks/>
          </p:cNvSpPr>
          <p:nvPr/>
        </p:nvSpPr>
        <p:spPr>
          <a:xfrm>
            <a:off x="14471635" y="18970298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ROS</a:t>
            </a:r>
          </a:p>
        </p:txBody>
      </p:sp>
      <p:pic>
        <p:nvPicPr>
          <p:cNvPr id="19" name="Picture 18" descr="A picture containing indoor, grass, person, monitor&#10;&#10;Description automatically generated">
            <a:extLst>
              <a:ext uri="{FF2B5EF4-FFF2-40B4-BE49-F238E27FC236}">
                <a16:creationId xmlns:a16="http://schemas.microsoft.com/office/drawing/2014/main" id="{EB1C0AD9-C42B-4093-951E-572418DA52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15677"/>
          <a:stretch/>
        </p:blipFill>
        <p:spPr>
          <a:xfrm>
            <a:off x="36972239" y="16303707"/>
            <a:ext cx="6096000" cy="533318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CC87D81-6D4D-4B5D-A2DA-DF70002F068B}"/>
              </a:ext>
            </a:extLst>
          </p:cNvPr>
          <p:cNvSpPr txBox="1">
            <a:spLocks/>
          </p:cNvSpPr>
          <p:nvPr/>
        </p:nvSpPr>
        <p:spPr>
          <a:xfrm>
            <a:off x="822960" y="4318321"/>
            <a:ext cx="16413480" cy="1288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Senior Design: </a:t>
            </a:r>
          </a:p>
          <a:p>
            <a:pPr algn="l"/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Matthew Castleberry, Joe Hinely, Josh Jablonowski, Nia Perkins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A388C23-D1E1-471D-806E-BA05E6F33C7D}"/>
              </a:ext>
            </a:extLst>
          </p:cNvPr>
          <p:cNvSpPr txBox="1">
            <a:spLocks/>
          </p:cNvSpPr>
          <p:nvPr/>
        </p:nvSpPr>
        <p:spPr>
          <a:xfrm>
            <a:off x="24503405" y="5042723"/>
            <a:ext cx="18701994" cy="575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u="sng" dirty="0">
                <a:solidFill>
                  <a:schemeClr val="bg1"/>
                </a:solidFill>
                <a:latin typeface="Eras Light ITC" panose="020B0402030504020804" pitchFamily="34" charset="0"/>
              </a:rPr>
              <a:t>SPARC:</a:t>
            </a:r>
            <a:r>
              <a:rPr lang="en-US" sz="4800" dirty="0">
                <a:solidFill>
                  <a:schemeClr val="bg1"/>
                </a:solidFill>
                <a:latin typeface="Eras Light ITC" panose="020B0402030504020804" pitchFamily="34" charset="0"/>
              </a:rPr>
              <a:t> </a:t>
            </a:r>
          </a:p>
          <a:p>
            <a:pPr algn="r"/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William Dovre, Alex Jones, Kevin Ogden, Rebecca Thomas, William Yates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2959D0B-B2DE-4FCE-99F3-C656039FAEBA}"/>
              </a:ext>
            </a:extLst>
          </p:cNvPr>
          <p:cNvSpPr txBox="1">
            <a:spLocks/>
          </p:cNvSpPr>
          <p:nvPr/>
        </p:nvSpPr>
        <p:spPr>
          <a:xfrm>
            <a:off x="1125392" y="19408840"/>
            <a:ext cx="11155681" cy="4899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We constructed a 4 wheel differential drive robot.  Each side has a motor powering the wheels with a chain and sprocket system.  There is an opening with a movable flap in the center section on the bottom for the debris to be collected.  The robot fits within the 9” x 9” x 11” size requirement.  It was constructed with an 8020 aluminum frame and custom PLA+ 3D printed brackets.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D2FF63E-8A6F-425F-8F27-46D54D0CA588}"/>
              </a:ext>
            </a:extLst>
          </p:cNvPr>
          <p:cNvSpPr txBox="1">
            <a:spLocks/>
          </p:cNvSpPr>
          <p:nvPr/>
        </p:nvSpPr>
        <p:spPr>
          <a:xfrm>
            <a:off x="14576175" y="7794636"/>
            <a:ext cx="11155681" cy="4899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The robot is controlled using two coprocessing Raspberry Pi 3B+ connected via an ethernet cable.  The sensor inputs are rotary encoders, a visual camera, and a 2D LIDAR.  A Teensy microcontroller polls the encoders and sends the velocity information to the main Pi. Once the Pi’s determine a desired path, an Arduino microcontroller instructs the motor controllers of the corresponding commands.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B26D3B3-EE31-490A-8A12-CEDA2022027E}"/>
              </a:ext>
            </a:extLst>
          </p:cNvPr>
          <p:cNvSpPr txBox="1">
            <a:spLocks/>
          </p:cNvSpPr>
          <p:nvPr/>
        </p:nvSpPr>
        <p:spPr>
          <a:xfrm>
            <a:off x="28346932" y="7910399"/>
            <a:ext cx="7650679" cy="4948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The YDLIDAR uses a spinning laser rangefinder to return a 2D point cloud at about 8 Hz.  Through ROS, this data is processed along with encoder data to determine an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x,y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position and orientation of the robot with respect to the field.  The Adaptive Monte-Carlo Localization (AMCL) algorithm compares the current point cloud to a prerecorded map.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0191863-9D78-4658-9D5D-E9775A074F74}"/>
              </a:ext>
            </a:extLst>
          </p:cNvPr>
          <p:cNvSpPr txBox="1">
            <a:spLocks/>
          </p:cNvSpPr>
          <p:nvPr/>
        </p:nvSpPr>
        <p:spPr>
          <a:xfrm>
            <a:off x="28498474" y="17226388"/>
            <a:ext cx="7499137" cy="7624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 visual camera image is processed using the computer vision library OpenCV.  Through our OpenCV algorithms, the robot can determine an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x,y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position in meters of each debris object with respect to itself.  This is possible because the debris has known sizes that can be compared to the recorded pixel sizes.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7536AE2-F288-41CF-A275-257491855E97}"/>
              </a:ext>
            </a:extLst>
          </p:cNvPr>
          <p:cNvSpPr txBox="1">
            <a:spLocks/>
          </p:cNvSpPr>
          <p:nvPr/>
        </p:nvSpPr>
        <p:spPr>
          <a:xfrm>
            <a:off x="14495750" y="20557761"/>
            <a:ext cx="11155681" cy="4899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Due to the intricate software required to process the selected sensors, we chose the open source framework Robot Operating System (ROS).  It consists of a distributed network of nodes.  By combining our custom nodes with publicly available nodes, we were able to implement a way to transform the raw collected data to commands to control the robot.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1FDE42-1F04-4595-B556-F4A1682997D9}"/>
              </a:ext>
            </a:extLst>
          </p:cNvPr>
          <p:cNvSpPr/>
          <p:nvPr/>
        </p:nvSpPr>
        <p:spPr>
          <a:xfrm rot="16200000" flipV="1">
            <a:off x="-427982" y="19570837"/>
            <a:ext cx="27204098" cy="2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C8A0CD-68A9-4E32-882C-5FC433589A8B}"/>
              </a:ext>
            </a:extLst>
          </p:cNvPr>
          <p:cNvSpPr/>
          <p:nvPr/>
        </p:nvSpPr>
        <p:spPr>
          <a:xfrm rot="16200000" flipV="1">
            <a:off x="13942075" y="19333441"/>
            <a:ext cx="27204098" cy="2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E02BBE25-95C5-4F9B-905D-AE66B0510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t="5325" r="17141"/>
          <a:stretch/>
        </p:blipFill>
        <p:spPr>
          <a:xfrm>
            <a:off x="6104718" y="22706408"/>
            <a:ext cx="6096000" cy="5244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2B9AE-C717-4C25-A0CA-292CAD8279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31" y="11146804"/>
            <a:ext cx="13108722" cy="74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421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Agency FB</vt:lpstr>
      <vt:lpstr>Arial</vt:lpstr>
      <vt:lpstr>Calibri</vt:lpstr>
      <vt:lpstr>Calibri Light</vt:lpstr>
      <vt:lpstr>Eras Light ITC</vt:lpstr>
      <vt:lpstr>Office Theme</vt:lpstr>
      <vt:lpstr>IEEE SoutheastCon 2019  Hardware Competition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SoutheastCon Hardware Competition Team</dc:title>
  <dc:creator>Matthew Castleberry</dc:creator>
  <cp:lastModifiedBy>Matthew Castleberry</cp:lastModifiedBy>
  <cp:revision>15</cp:revision>
  <dcterms:created xsi:type="dcterms:W3CDTF">2019-04-18T21:49:55Z</dcterms:created>
  <dcterms:modified xsi:type="dcterms:W3CDTF">2019-04-21T00:11:37Z</dcterms:modified>
</cp:coreProperties>
</file>